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 autoCompressPictures="0">
  <p:sldMasterIdLst>
    <p:sldMasterId id="2147484428" r:id="rId32"/>
  </p:sldMasterIdLst>
  <p:notesMasterIdLst>
    <p:notesMasterId r:id="rId34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0214"/>
    <p:restoredTop sz="94729"/>
  </p:normalViewPr>
  <p:slideViewPr>
    <p:cSldViewPr snapToGrid="0" snapToObjects="1">
      <p:cViewPr varScale="1">
        <p:scale>
          <a:sx n="87" d="100"/>
          <a:sy n="87" d="100"/>
        </p:scale>
        <p:origin x="-288" y="-7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slide" Target="slides/slide26.xml"  /><Relationship Id="rId27" Type="http://schemas.openxmlformats.org/officeDocument/2006/relationships/slide" Target="slides/slide27.xml"  /><Relationship Id="rId28" Type="http://schemas.openxmlformats.org/officeDocument/2006/relationships/slide" Target="slides/slide28.xml"  /><Relationship Id="rId29" Type="http://schemas.openxmlformats.org/officeDocument/2006/relationships/slide" Target="slides/slide29.xml"  /><Relationship Id="rId3" Type="http://schemas.openxmlformats.org/officeDocument/2006/relationships/slide" Target="slides/slide3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slideMaster" Target="slideMasters/slideMaster1.xml"  /><Relationship Id="rId33" Type="http://schemas.openxmlformats.org/officeDocument/2006/relationships/theme" Target="theme/theme1.xml"  /><Relationship Id="rId34" Type="http://schemas.openxmlformats.org/officeDocument/2006/relationships/notesMaster" Target="notesMasters/notesMaster1.xml"  /><Relationship Id="rId35" Type="http://schemas.openxmlformats.org/officeDocument/2006/relationships/tableStyles" Target="tableStyles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5CAFCE75-64EF-F547-942C-BCED075BFDDC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5553C4B4-5CEF-E343-AB09-68FDFD8ED05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729981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326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CE156AC-F178-FC4A-8F40-A38725500740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5F70AEEC-2B2F-F747-A108-23FD56D2F21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18" Type="http://schemas.openxmlformats.org/officeDocument/2006/relationships/image" Target="../media/image42.png"  /><Relationship Id="rId19" Type="http://schemas.openxmlformats.org/officeDocument/2006/relationships/image" Target="../media/image43.png"  /><Relationship Id="rId2" Type="http://schemas.openxmlformats.org/officeDocument/2006/relationships/image" Target="../media/image26.png"  /><Relationship Id="rId20" Type="http://schemas.openxmlformats.org/officeDocument/2006/relationships/image" Target="../media/image44.jpeg"  /><Relationship Id="rId21" Type="http://schemas.openxmlformats.org/officeDocument/2006/relationships/image" Target="../media/image45.png"  /><Relationship Id="rId22" Type="http://schemas.openxmlformats.org/officeDocument/2006/relationships/image" Target="../media/image46.png"  /><Relationship Id="rId23" Type="http://schemas.openxmlformats.org/officeDocument/2006/relationships/image" Target="../media/image47.png"  /><Relationship Id="rId24" Type="http://schemas.openxmlformats.org/officeDocument/2006/relationships/image" Target="../media/image48.png"  /><Relationship Id="rId25" Type="http://schemas.openxmlformats.org/officeDocument/2006/relationships/image" Target="../media/image49.png"  /><Relationship Id="rId26" Type="http://schemas.openxmlformats.org/officeDocument/2006/relationships/image" Target="../media/image50.png"  /><Relationship Id="rId27" Type="http://schemas.openxmlformats.org/officeDocument/2006/relationships/image" Target="../media/image51.png"  /><Relationship Id="rId28" Type="http://schemas.openxmlformats.org/officeDocument/2006/relationships/image" Target="../media/image52.png"  /><Relationship Id="rId29" Type="http://schemas.openxmlformats.org/officeDocument/2006/relationships/image" Target="../media/image53.jpeg"  /><Relationship Id="rId3" Type="http://schemas.openxmlformats.org/officeDocument/2006/relationships/image" Target="../media/image27.png"  /><Relationship Id="rId30" Type="http://schemas.openxmlformats.org/officeDocument/2006/relationships/image" Target="../media/image54.png"  /><Relationship Id="rId31" Type="http://schemas.openxmlformats.org/officeDocument/2006/relationships/image" Target="../media/image55.png"  /><Relationship Id="rId32" Type="http://schemas.openxmlformats.org/officeDocument/2006/relationships/image" Target="../media/image56.png"  /><Relationship Id="rId33" Type="http://schemas.openxmlformats.org/officeDocument/2006/relationships/image" Target="../media/image5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13" Type="http://schemas.openxmlformats.org/officeDocument/2006/relationships/image" Target="../media/image69.png"  /><Relationship Id="rId14" Type="http://schemas.openxmlformats.org/officeDocument/2006/relationships/image" Target="../media/image70.png"  /><Relationship Id="rId15" Type="http://schemas.openxmlformats.org/officeDocument/2006/relationships/image" Target="../media/image71.png"  /><Relationship Id="rId16" Type="http://schemas.openxmlformats.org/officeDocument/2006/relationships/image" Target="../media/image72.png"  /><Relationship Id="rId17" Type="http://schemas.openxmlformats.org/officeDocument/2006/relationships/image" Target="../media/image73.png"  /><Relationship Id="rId18" Type="http://schemas.openxmlformats.org/officeDocument/2006/relationships/image" Target="../media/image74.png"  /><Relationship Id="rId19" Type="http://schemas.openxmlformats.org/officeDocument/2006/relationships/image" Target="../media/image75.png"  /><Relationship Id="rId2" Type="http://schemas.openxmlformats.org/officeDocument/2006/relationships/image" Target="../media/image58.png"  /><Relationship Id="rId20" Type="http://schemas.openxmlformats.org/officeDocument/2006/relationships/image" Target="../media/image76.jpeg"  /><Relationship Id="rId21" Type="http://schemas.openxmlformats.org/officeDocument/2006/relationships/image" Target="../media/image77.png"  /><Relationship Id="rId22" Type="http://schemas.openxmlformats.org/officeDocument/2006/relationships/image" Target="../media/image78.png"  /><Relationship Id="rId23" Type="http://schemas.openxmlformats.org/officeDocument/2006/relationships/image" Target="../media/image79.png"  /><Relationship Id="rId24" Type="http://schemas.openxmlformats.org/officeDocument/2006/relationships/image" Target="../media/image80.png"  /><Relationship Id="rId25" Type="http://schemas.openxmlformats.org/officeDocument/2006/relationships/image" Target="../media/image81.png"  /><Relationship Id="rId26" Type="http://schemas.openxmlformats.org/officeDocument/2006/relationships/image" Target="../media/image82.png"  /><Relationship Id="rId27" Type="http://schemas.openxmlformats.org/officeDocument/2006/relationships/image" Target="../media/image83.png"  /><Relationship Id="rId28" Type="http://schemas.openxmlformats.org/officeDocument/2006/relationships/image" Target="../media/image84.png"  /><Relationship Id="rId29" Type="http://schemas.openxmlformats.org/officeDocument/2006/relationships/image" Target="../media/image85.jpeg"  /><Relationship Id="rId3" Type="http://schemas.openxmlformats.org/officeDocument/2006/relationships/image" Target="../media/image59.png"  /><Relationship Id="rId30" Type="http://schemas.openxmlformats.org/officeDocument/2006/relationships/image" Target="../media/image86.png"  /><Relationship Id="rId31" Type="http://schemas.openxmlformats.org/officeDocument/2006/relationships/image" Target="../media/image87.png"  /><Relationship Id="rId32" Type="http://schemas.openxmlformats.org/officeDocument/2006/relationships/image" Target="../media/image88.png"  /><Relationship Id="rId33" Type="http://schemas.openxmlformats.org/officeDocument/2006/relationships/image" Target="../media/image8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image" Target="../media/image90.png"  /><Relationship Id="rId20" Type="http://schemas.openxmlformats.org/officeDocument/2006/relationships/image" Target="../media/image108.jpeg"  /><Relationship Id="rId21" Type="http://schemas.openxmlformats.org/officeDocument/2006/relationships/image" Target="../media/image109.png"  /><Relationship Id="rId22" Type="http://schemas.openxmlformats.org/officeDocument/2006/relationships/image" Target="../media/image110.png"  /><Relationship Id="rId23" Type="http://schemas.openxmlformats.org/officeDocument/2006/relationships/image" Target="../media/image111.png"  /><Relationship Id="rId24" Type="http://schemas.openxmlformats.org/officeDocument/2006/relationships/image" Target="../media/image112.png"  /><Relationship Id="rId25" Type="http://schemas.openxmlformats.org/officeDocument/2006/relationships/image" Target="../media/image113.png"  /><Relationship Id="rId26" Type="http://schemas.openxmlformats.org/officeDocument/2006/relationships/image" Target="../media/image114.png"  /><Relationship Id="rId27" Type="http://schemas.openxmlformats.org/officeDocument/2006/relationships/image" Target="../media/image115.png"  /><Relationship Id="rId28" Type="http://schemas.openxmlformats.org/officeDocument/2006/relationships/image" Target="../media/image116.png"  /><Relationship Id="rId29" Type="http://schemas.openxmlformats.org/officeDocument/2006/relationships/image" Target="../media/image117.jpeg"  /><Relationship Id="rId3" Type="http://schemas.openxmlformats.org/officeDocument/2006/relationships/image" Target="../media/image91.png"  /><Relationship Id="rId30" Type="http://schemas.openxmlformats.org/officeDocument/2006/relationships/image" Target="../media/image118.png"  /><Relationship Id="rId31" Type="http://schemas.openxmlformats.org/officeDocument/2006/relationships/image" Target="../media/image119.png"  /><Relationship Id="rId32" Type="http://schemas.openxmlformats.org/officeDocument/2006/relationships/image" Target="../media/image120.png"  /><Relationship Id="rId33" Type="http://schemas.openxmlformats.org/officeDocument/2006/relationships/image" Target="../media/image121.png"  /><Relationship Id="rId34" Type="http://schemas.openxmlformats.org/officeDocument/2006/relationships/image" Target="../media/image122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jpeg"  /><Relationship Id="rId3" Type="http://schemas.openxmlformats.org/officeDocument/2006/relationships/image" Target="../media/image129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2262519" y="2385873"/>
            <a:ext cx="73152" cy="1853908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3" name="왼쪽 대괄호[L] 12"/>
          <p:cNvSpPr/>
          <p:nvPr/>
        </p:nvSpPr>
        <p:spPr>
          <a:xfrm flipH="1">
            <a:off x="9944237" y="2385873"/>
            <a:ext cx="73152" cy="1742244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3656" y="6008915"/>
            <a:ext cx="3967465" cy="85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Family C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김진성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배인영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윤다정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이정은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정은아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7999" y="3658752"/>
            <a:ext cx="6096000" cy="104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Our Work Leader</a:t>
            </a:r>
            <a:endParaRPr lang="en-US" altLang="ko-KR" sz="20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효과적인 팀워크와 가벼워진 업무를 이끌어내는 공간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, OWL</a:t>
            </a:r>
            <a:endParaRPr lang="en-US" altLang="ko-KR" sz="2000" b="0" i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245" y="2107205"/>
            <a:ext cx="3697745" cy="1500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800" b="1">
                <a:solidFill>
                  <a:srgbClr val="326295"/>
                </a:solidFill>
              </a:rPr>
              <a:t>O W L</a:t>
            </a:r>
            <a:endParaRPr lang="ko-KR" altLang="en-US" sz="8800" b="1">
              <a:solidFill>
                <a:srgbClr val="32629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00 -0.00278 L 0 0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69 0.00139 L 0 0 " pathEditMode="relative" ptsTypes="">
                                      <p:cBhvr>
                                        <p:cTn id="8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32" presetClass="emph" presetSubtype="0" repeatCount="2000" fill="hold" grpId="0" nodeType="withEffect" mc:Ignorable="hp" hp:hslPresetID="54" hp:hslPresetSubtype="DirectionNone" hp:hslDuration="100" hp:hslTextDuration="1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0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>
                                      <p:cBhvr>
                                        <p:cTn id="11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repeatCount="2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repeatCount="2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repeatCount="2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repeatCount="2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14" presetClass="entr" presetSubtype="10" fill="hold" nodeType="withEffect" mc:Ignorable="hp" hp:hslPresetID="19" hp:hslPresetSubtype="DirectionWidth" hp:hslDuration="50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0" autoUpdateAnimBg="0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749" y="1238251"/>
            <a:ext cx="5883163" cy="1733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5749" y="2971802"/>
            <a:ext cx="5872277" cy="34398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096000" y="1238251"/>
            <a:ext cx="5975231" cy="40522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6095205" y="5290459"/>
            <a:ext cx="5976026" cy="11212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89857" y="778157"/>
            <a:ext cx="1944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489857" y="778157"/>
            <a:ext cx="1944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명세서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8424" y="1560618"/>
            <a:ext cx="5776450" cy="452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12266" y="1560617"/>
            <a:ext cx="577645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2208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업무 분석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74656" y="1404272"/>
          <a:ext cx="10058402" cy="4826844"/>
        </p:xfrm>
        <a:graphic>
          <a:graphicData uri="http://schemas.openxmlformats.org/drawingml/2006/table">
            <a:tbl>
              <a:tblPr firstRow="1" bandRow="1"/>
              <a:tblGrid>
                <a:gridCol w="3682067"/>
                <a:gridCol w="1275267"/>
                <a:gridCol w="1275267"/>
                <a:gridCol w="1275267"/>
                <a:gridCol w="1275267"/>
                <a:gridCol w="1275267"/>
              </a:tblGrid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업무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김진성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배인영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윤다정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이정은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정은아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en-US" altLang="en-US" sz="1200"/>
                        <a:t>UI</a:t>
                      </a:r>
                      <a:endParaRPr lang="en-US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회원가입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로그인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회원정보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대시보드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대시보드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칸반보드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공지사항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드라이브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휴지통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즐겨찾기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멤버 초대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알람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채팅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테마 설정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0590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Usecase Diagram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72239" y="1257346"/>
            <a:ext cx="8653806" cy="52377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7351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Class Diagram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8791" y="1329179"/>
            <a:ext cx="11500702" cy="50476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59794" y="1348033"/>
            <a:ext cx="11489699" cy="50524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스토리 보드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8" name="그림 7" descr="project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72207" y="1283067"/>
            <a:ext cx="6641116" cy="52221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11886" y="1283067"/>
            <a:ext cx="1301436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548" y="2074562"/>
            <a:ext cx="2275115" cy="783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마이 캘린더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2837" y="3802816"/>
            <a:ext cx="2252540" cy="3592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08867" y="3186260"/>
            <a:ext cx="2120194" cy="23804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프로젝트 캘린더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칸반보드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드라이브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2206" y="1808156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68342" y="1577753"/>
            <a:ext cx="3243544" cy="2664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72206" y="3291187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8"/>
          <p:cNvCxnSpPr>
            <a:stCxn id="17" idx="1"/>
            <a:endCxn id="14" idx="0"/>
          </p:cNvCxnSpPr>
          <p:nvPr/>
        </p:nvCxnSpPr>
        <p:spPr>
          <a:xfrm rot="10800000" flipV="1">
            <a:off x="1339106" y="1941358"/>
            <a:ext cx="1333100" cy="133203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64"/>
          <p:cNvCxnSpPr>
            <a:endCxn id="15" idx="0"/>
          </p:cNvCxnSpPr>
          <p:nvPr/>
        </p:nvCxnSpPr>
        <p:spPr>
          <a:xfrm rot="10800000" flipV="1">
            <a:off x="1339108" y="3424390"/>
            <a:ext cx="1333103" cy="37842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70"/>
          <p:cNvCxnSpPr>
            <a:stCxn id="9" idx="3"/>
            <a:endCxn id="13" idx="0"/>
          </p:cNvCxnSpPr>
          <p:nvPr/>
        </p:nvCxnSpPr>
        <p:spPr>
          <a:xfrm>
            <a:off x="9313322" y="1416270"/>
            <a:ext cx="1602797" cy="395748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95"/>
          <p:cNvCxnSpPr>
            <a:stCxn id="18" idx="3"/>
          </p:cNvCxnSpPr>
          <p:nvPr/>
        </p:nvCxnSpPr>
        <p:spPr>
          <a:xfrm>
            <a:off x="8011886" y="1710957"/>
            <a:ext cx="1657408" cy="1475303"/>
          </a:xfrm>
          <a:prstGeom prst="bentConnector3">
            <a:avLst>
              <a:gd name="adj1" fmla="val 1022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14847" y="1812018"/>
            <a:ext cx="2002544" cy="10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 설정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채팅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알람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8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6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2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0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3" presetID="26" presetClass="emph" presetSubtype="0" fill="hold" grpId="0" nodeType="withEffect" mc:Ignorable="hp" hp:hslPresetID="52" hp:hslPresetSubtype="DirectionNone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8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1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4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체크 리스트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9197" y="4072380"/>
            <a:ext cx="5879668" cy="2318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59770" y="1373195"/>
            <a:ext cx="5898522" cy="2718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160370" y="1373195"/>
            <a:ext cx="5871860" cy="1351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161992" y="2724346"/>
            <a:ext cx="5879668" cy="2873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t="53310"/>
          <a:stretch>
            <a:fillRect/>
          </a:stretch>
        </p:blipFill>
        <p:spPr>
          <a:xfrm>
            <a:off x="6171419" y="5588500"/>
            <a:ext cx="5860811" cy="793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트러블 슈팅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1105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프로젝트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44580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분석 설계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8683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시연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38098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기술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1462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3298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6889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3399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5235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8826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8747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91611" y="2996592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09973" y="2868846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4588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4509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45099" y="335358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043098" y="2997416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61460" y="2869670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097369" y="384836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096586" y="3601582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096586" y="335441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96586" y="309888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rot="5400000">
            <a:off x="6023231" y="880561"/>
            <a:ext cx="130629" cy="2140864"/>
          </a:xfrm>
          <a:prstGeom prst="rect">
            <a:avLst/>
          </a:prstGeom>
          <a:solidFill>
            <a:srgbClr val="326295"/>
          </a:solidFill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15176" y="1284982"/>
            <a:ext cx="2746737" cy="53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 차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4580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정의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4580" y="5295109"/>
            <a:ext cx="2746737" cy="37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기능요구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44580" y="5796899"/>
            <a:ext cx="2746737" cy="37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분석설계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38098" y="4700603"/>
            <a:ext cx="2746737" cy="374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BACK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38098" y="5083374"/>
            <a:ext cx="2746737" cy="37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FRONT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38098" y="5466145"/>
            <a:ext cx="2746737" cy="37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OPEN API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8098" y="5848916"/>
            <a:ext cx="2746737" cy="66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TOOL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8098" y="6231686"/>
            <a:ext cx="2746737" cy="37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협업툴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1105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주제 선정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1105" y="5268040"/>
            <a:ext cx="274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일정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13454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03. </a:t>
            </a:r>
            <a:r>
              <a:rPr lang="ko-KR" altLang="en-US" sz="2400"/>
              <a:t>시연</a:t>
            </a:r>
            <a:endParaRPr lang="ko-KR" altLang="en-US" sz="2400"/>
          </a:p>
        </p:txBody>
      </p:sp>
      <p:sp>
        <p:nvSpPr>
          <p:cNvPr id="2" name="타원 1"/>
          <p:cNvSpPr/>
          <p:nvPr/>
        </p:nvSpPr>
        <p:spPr>
          <a:xfrm>
            <a:off x="4505984" y="2469823"/>
            <a:ext cx="3180032" cy="301657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5653433" y="3605752"/>
            <a:ext cx="1074655" cy="744718"/>
          </a:xfrm>
          <a:prstGeom prst="triangle">
            <a:avLst>
              <a:gd name="adj" fmla="val 50000"/>
            </a:avLst>
          </a:prstGeom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03596" y="1180147"/>
            <a:ext cx="698840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70542"/>
            <a:ext cx="522481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606920" y="1170955"/>
            <a:ext cx="3585080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4" y="5746234"/>
            <a:ext cx="1502794" cy="5644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1731" y="4780947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rcRect r="6770"/>
          <a:stretch>
            <a:fillRect/>
          </a:stretch>
        </p:blipFill>
        <p:spPr>
          <a:xfrm>
            <a:off x="10183425" y="3167424"/>
            <a:ext cx="1724851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880040" y="4299006"/>
            <a:ext cx="1257357" cy="430808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61886"/>
            <a:ext cx="8611062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4">
            <a:alphaModFix/>
            <a:lum/>
          </a:blip>
          <a:stretch>
            <a:fillRect/>
          </a:stretch>
        </p:blipFill>
        <p:spPr>
          <a:xfrm>
            <a:off x="9351097" y="3895289"/>
            <a:ext cx="2208780" cy="3182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Google Firebase : Google 에서 제공하는 클라우드 서비스</a:t>
            </a:r>
            <a:endParaRPr lang="en-US" altLang="ko-KR"/>
          </a:p>
          <a:p>
            <a:pPr algn="ctr"/>
            <a:r>
              <a:rPr lang="ko-KR" altLang="en-US"/>
              <a:t>출처 : https://firebase.google.com</a:t>
            </a:r>
            <a:endParaRPr lang="ko-KR" altLang="en-US"/>
          </a:p>
          <a:p>
            <a:pPr algn="ctr"/>
            <a:endParaRPr lang="en-US" altLang="ko-KR"/>
          </a:p>
        </p:txBody>
      </p:sp>
      <p:pic>
        <p:nvPicPr>
          <p:cNvPr id="37" name="그림 3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0218" y="1749252"/>
            <a:ext cx="10871564" cy="48502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이번 프로젝트에서는 Realtime Database 와 Cloud Messaging </a:t>
            </a:r>
            <a:r>
              <a:rPr lang="ko-KR" altLang="en-US"/>
              <a:t>을 이용해 채팅과 푸쉬알람 기능을 구현하였다.</a:t>
            </a:r>
            <a:endParaRPr lang="ko-KR" altLang="en-US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13352" y="1641282"/>
            <a:ext cx="2506092" cy="4958228"/>
          </a:xfrm>
          <a:prstGeom prst="rect">
            <a:avLst/>
          </a:prstGeom>
        </p:spPr>
      </p:pic>
      <p:pic>
        <p:nvPicPr>
          <p:cNvPr id="39" name="그림 3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1641282"/>
            <a:ext cx="8360306" cy="49582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59536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Firebase </a:t>
            </a:r>
            <a:r>
              <a:rPr lang="ko-KR" altLang="en-US"/>
              <a:t>서비스는 </a:t>
            </a:r>
            <a:r>
              <a:rPr lang="en-US" altLang="ko-KR"/>
              <a:t>JAVA </a:t>
            </a:r>
            <a:r>
              <a:rPr lang="ko-KR" altLang="en-US"/>
              <a:t>를 포함한 다양한 프로그래밍 언어를 지원한다. 이번 프로젝트에서는 </a:t>
            </a:r>
            <a:r>
              <a:rPr lang="en-US" altLang="ko-KR"/>
              <a:t>Javascript </a:t>
            </a:r>
            <a:r>
              <a:rPr lang="ko-KR" altLang="en-US"/>
              <a:t>를 이용하였다. </a:t>
            </a:r>
            <a:endParaRPr lang="en-US" altLang="ko-KR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775514"/>
            <a:ext cx="9494392" cy="48239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59536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ko-KR" altLang="en-US"/>
              <a:t>트러블슈팅</a:t>
            </a:r>
            <a:endParaRPr lang="ko-KR" altLang="en-US"/>
          </a:p>
        </p:txBody>
      </p:sp>
      <p:pic>
        <p:nvPicPr>
          <p:cNvPr id="39" name="그림 38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775514"/>
            <a:ext cx="6031536" cy="321855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0" y="0"/>
            <a:ext cx="28043504" cy="369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/>
            <a:endParaRPr lang="ko-KR" altLang="en-US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5647984"/>
            <a:ext cx="12192000" cy="9515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/>
            <a:r>
              <a:rPr lang="ko-KR" altLang="en-US">
                <a:solidFill>
                  <a:srgbClr val="000000">
                    <a:alpha val="100000"/>
                  </a:srgbClr>
                </a:solidFill>
                <a:latin typeface="Arial"/>
              </a:rPr>
              <a:t>FirebaseErr or:Mes saging:Weare unable to </a:t>
            </a:r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register the defaultservice worker.Failed 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/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to register a ServiceWorker:A bad HTTP response code (404)was received whenfetching 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  <a:p>
            <a:pPr/>
            <a:r>
              <a:rPr lang="ko-KR" altLang="en-US" b="1">
                <a:solidFill>
                  <a:srgbClr val="000000">
                    <a:alpha val="100000"/>
                  </a:srgbClr>
                </a:solidFill>
                <a:latin typeface="Arial"/>
              </a:rPr>
              <a:t>the script.(messaging/failed-serviceworker-registration)</a:t>
            </a:r>
            <a:endParaRPr lang="ko-KR" altLang="en-US" b="1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639027" y="2245324"/>
            <a:ext cx="5259426" cy="340266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FCM </a:t>
            </a:r>
            <a:r>
              <a:rPr lang="ko-KR" altLang="en-US"/>
              <a:t>이용하기기 위해 알람을 받을 유저에게 </a:t>
            </a:r>
            <a:endParaRPr lang="en-US" altLang="ko-KR"/>
          </a:p>
          <a:p>
            <a:pPr algn="ctr"/>
            <a:r>
              <a:rPr lang="en-US" altLang="ko-KR"/>
              <a:t>permission </a:t>
            </a:r>
            <a:r>
              <a:rPr lang="ko-KR" altLang="en-US"/>
              <a:t>을 받고 </a:t>
            </a:r>
            <a:r>
              <a:rPr lang="en-US" altLang="ko-KR"/>
              <a:t>getTokne()</a:t>
            </a:r>
            <a:r>
              <a:rPr lang="ko-KR" altLang="en-US"/>
              <a:t> 으로 토큰을 받으려고 할 때 브라우저의 콘솔창에 아래와 같은 에러 메세지가 나온다. 이유는 서비스 워커 등록을 위한</a:t>
            </a:r>
            <a:endParaRPr lang="ko-KR" altLang="en-US"/>
          </a:p>
          <a:p>
            <a:pPr algn="ctr"/>
            <a:r>
              <a:rPr lang="en-US" altLang="ko-KR"/>
              <a:t>F</a:t>
            </a:r>
            <a:r>
              <a:rPr lang="ko-KR" altLang="en-US"/>
              <a:t>irebase-messaging-sw.js</a:t>
            </a:r>
            <a:r>
              <a:rPr lang="en-US" altLang="ko-KR"/>
              <a:t> </a:t>
            </a:r>
            <a:r>
              <a:rPr lang="ko-KR" altLang="en-US"/>
              <a:t>파일이 제대로 된 경로에 없기 때문이다. </a:t>
            </a:r>
            <a:endParaRPr lang="ko-KR" altLang="en-US"/>
          </a:p>
          <a:p>
            <a:pPr algn="ctr"/>
            <a:r>
              <a:rPr lang="ko-KR" altLang="en-US"/>
              <a:t>해결방법: 프로젝트 루트 폴더에 위의 이름으로 파일을 저장해 주고, 톰캣의 </a:t>
            </a:r>
            <a:r>
              <a:rPr lang="en-US" altLang="ko-KR"/>
              <a:t>server.xml </a:t>
            </a:r>
            <a:r>
              <a:rPr lang="ko-KR" altLang="en-US"/>
              <a:t>에서 </a:t>
            </a:r>
            <a:endParaRPr lang="en-US" altLang="ko-KR"/>
          </a:p>
          <a:p>
            <a:pPr algn="ctr"/>
            <a:r>
              <a:rPr lang="en-US" altLang="ko-KR"/>
              <a:t>path = '/ ' </a:t>
            </a:r>
            <a:r>
              <a:rPr lang="ko-KR" altLang="en-US"/>
              <a:t>이렇게 설정해주면 됨</a:t>
            </a:r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05. </a:t>
            </a:r>
            <a:r>
              <a:rPr lang="ko-KR" altLang="en-US" sz="2400"/>
              <a:t>팀원 소개</a:t>
            </a:r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89857" y="789043"/>
            <a:ext cx="110653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Family C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93895" y="1678011"/>
            <a:ext cx="2093539" cy="20473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5362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Colin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김진성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넌 알아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03823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Crystal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배인영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 </a:t>
            </a:r>
            <a:r>
              <a:rPr lang="ko-KR" altLang="en-US">
                <a:solidFill>
                  <a:schemeClr val="tx1"/>
                </a:solidFill>
              </a:rPr>
              <a:t>현명하고 뛰어나게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있잖아</a:t>
            </a:r>
            <a:r>
              <a:rPr lang="en-US" altLang="ko-KR">
                <a:solidFill>
                  <a:schemeClr val="tx1"/>
                </a:solidFill>
              </a:rPr>
              <a:t>..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2284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Cindy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윤다정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다정한 사람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Please..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8074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Chole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이정은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은혜롭게 다스려라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완전 성공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9389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Cathy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정은아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사주세요</a:t>
            </a:r>
            <a:r>
              <a:rPr lang="en-US" altLang="ko-KR">
                <a:solidFill>
                  <a:schemeClr val="tx1"/>
                </a:solidFill>
              </a:rPr>
              <a:t>~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480745" y="1678011"/>
            <a:ext cx="2086434" cy="20473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3598532" y="2971800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왼쪽 대괄호[L] 12"/>
          <p:cNvSpPr/>
          <p:nvPr/>
        </p:nvSpPr>
        <p:spPr>
          <a:xfrm flipH="1">
            <a:off x="8510530" y="2971799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03366" y="3015340"/>
            <a:ext cx="6255974" cy="792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4400">
                <a:solidFill>
                  <a:schemeClr val="bg1"/>
                </a:solidFill>
              </a:rPr>
              <a:t>그동안 수고하셨습니다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3411" y="6052459"/>
            <a:ext cx="5807714" cy="60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solidFill>
                  <a:schemeClr val="bg1"/>
                </a:solidFill>
              </a:rPr>
              <a:t>다들 빠르게 취뽀하고 적게 일하고 많이 버세요♥ 강사님 너무 감사했어요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128068" y="6041573"/>
            <a:ext cx="386945" cy="386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7923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주제 선정 이유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342169" y="2688792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1. </a:t>
            </a:r>
            <a:r>
              <a:rPr lang="ko-KR" altLang="en-US">
                <a:solidFill>
                  <a:schemeClr val="tx1"/>
                </a:solidFill>
              </a:rPr>
              <a:t>업무와 사생활 분리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169" y="3499776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2. </a:t>
            </a:r>
            <a:r>
              <a:rPr lang="ko-KR" altLang="en-US">
                <a:solidFill>
                  <a:schemeClr val="tx1"/>
                </a:solidFill>
              </a:rPr>
              <a:t>스케줄 관리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881" y="4354305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3. </a:t>
            </a:r>
            <a:r>
              <a:rPr lang="ko-KR" altLang="en-US">
                <a:solidFill>
                  <a:schemeClr val="tx1"/>
                </a:solidFill>
              </a:rPr>
              <a:t>자료 공유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880" y="2121212"/>
            <a:ext cx="4671434" cy="79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사용자들이 말하는 </a:t>
            </a:r>
            <a:r>
              <a:rPr lang="ko-KR" altLang="en-US" sz="2400">
                <a:solidFill>
                  <a:srgbClr val="ba2836"/>
                </a:solidFill>
              </a:rPr>
              <a:t>협업 툴</a:t>
            </a:r>
            <a:r>
              <a:rPr lang="ko-KR" altLang="en-US" sz="2000"/>
              <a:t>을 사용하는 이유</a:t>
            </a:r>
            <a:r>
              <a:rPr lang="en-US" altLang="ko-KR" sz="2000"/>
              <a:t>?</a:t>
            </a:r>
            <a:endParaRPr lang="en-US" altLang="ko-KR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751895" y="1538940"/>
            <a:ext cx="1928178" cy="1928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773360" y="4142033"/>
            <a:ext cx="1885248" cy="19822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15941" y="4142033"/>
            <a:ext cx="4019824" cy="370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회사 내에서 아사나를 사용하는 </a:t>
            </a:r>
            <a:r>
              <a:rPr lang="en-US" altLang="ko-KR"/>
              <a:t>K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669187" y="4558275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칸반보드 또는 캘린더로 업무와 프로젝트를 쉽게 관리할 수 있지만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rgbClr val="ba2836"/>
                </a:solidFill>
              </a:rPr>
              <a:t>드라이브를 따로 제공하지 않기 때문에 파일 공유 및 관리가 힘들어요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rgbClr val="ba283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77141" y="4558275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05056" y="1517564"/>
            <a:ext cx="4516484" cy="376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교육 과정 </a:t>
            </a:r>
            <a:r>
              <a:rPr lang="en-US" altLang="ko-KR"/>
              <a:t>6</a:t>
            </a:r>
            <a:r>
              <a:rPr lang="ko-KR" altLang="en-US"/>
              <a:t>개월간 잔디만 사용해 온 </a:t>
            </a:r>
            <a:r>
              <a:rPr lang="en-US" altLang="ko-KR"/>
              <a:t>J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572422" y="1964887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직관적인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로 진입 장벽이 낮고 누구나 쉽게 사용이 가능하지만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메신저 형태이기 때문에 대화 내용이 지나가면 </a:t>
            </a:r>
            <a:r>
              <a:rPr lang="ko-KR" altLang="en-US">
                <a:solidFill>
                  <a:srgbClr val="ba2836"/>
                </a:solidFill>
              </a:rPr>
              <a:t>원하는 주제의 내용을 찾아보기가 어려웠어요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75625" y="1886896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210517" y="1307256"/>
            <a:ext cx="723810" cy="733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202117" y="3964849"/>
            <a:ext cx="740609" cy="710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26" presetClass="emph" presetSubtype="0" fill="hold" grpId="0" nodeType="clickEffect" mc:Ignorable="hp" hp:hslPresetID="52" hp:hslPresetSubtype="DirectionNone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2779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OWL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t="9950"/>
          <a:stretch>
            <a:fillRect/>
          </a:stretch>
        </p:blipFill>
        <p:spPr>
          <a:xfrm>
            <a:off x="3292927" y="962823"/>
            <a:ext cx="5606143" cy="5048187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>
            <a:off x="313097" y="1589314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139500"/>
              <a:gd name="adj6" fmla="val 137375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깔끔한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스케줄 관리에 탁월한 </a:t>
            </a:r>
            <a:r>
              <a:rPr lang="ko-KR" altLang="en-US" sz="2000">
                <a:solidFill>
                  <a:srgbClr val="326295"/>
                </a:solidFill>
              </a:rPr>
              <a:t>대시보드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5" name="설명선 2 24"/>
          <p:cNvSpPr/>
          <p:nvPr/>
        </p:nvSpPr>
        <p:spPr>
          <a:xfrm>
            <a:off x="313097" y="5243567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-18962"/>
              <a:gd name="adj6" fmla="val 138471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폴더와 파일을 체계적으로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관리할 수 있는 </a:t>
            </a:r>
            <a:r>
              <a:rPr lang="ko-KR" altLang="en-US" sz="2000">
                <a:solidFill>
                  <a:srgbClr val="326295"/>
                </a:solidFill>
              </a:rPr>
              <a:t>드라이브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9" name="설명선 2 18"/>
          <p:cNvSpPr/>
          <p:nvPr/>
        </p:nvSpPr>
        <p:spPr>
          <a:xfrm>
            <a:off x="8779328" y="1589314"/>
            <a:ext cx="3075216" cy="685800"/>
          </a:xfrm>
          <a:prstGeom prst="borderCallout2">
            <a:avLst>
              <a:gd name="adj1" fmla="val 47322"/>
              <a:gd name="adj2" fmla="val -231"/>
              <a:gd name="adj3" fmla="val 47321"/>
              <a:gd name="adj4" fmla="val -13741"/>
              <a:gd name="adj5" fmla="val 139484"/>
              <a:gd name="adj6" fmla="val -37534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업무 진행상황을 한 눈에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볼 수 있는 </a:t>
            </a:r>
            <a:r>
              <a:rPr lang="ko-KR" altLang="en-US" sz="2000">
                <a:solidFill>
                  <a:srgbClr val="326295"/>
                </a:solidFill>
              </a:rPr>
              <a:t>칸반보드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8779328" y="5265338"/>
            <a:ext cx="3075216" cy="685800"/>
          </a:xfrm>
          <a:prstGeom prst="borderCallout2">
            <a:avLst>
              <a:gd name="adj1" fmla="val 44147"/>
              <a:gd name="adj2" fmla="val -939"/>
              <a:gd name="adj3" fmla="val 44147"/>
              <a:gd name="adj4" fmla="val -12679"/>
              <a:gd name="adj5" fmla="val -46230"/>
              <a:gd name="adj6" fmla="val -37180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원활한 의사소통이 가능한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rgbClr val="326295"/>
                </a:solidFill>
              </a:rPr>
              <a:t>채팅 </a:t>
            </a:r>
            <a:r>
              <a:rPr lang="en-US" altLang="ko-KR" sz="2000">
                <a:solidFill>
                  <a:srgbClr val="326295"/>
                </a:solidFill>
              </a:rPr>
              <a:t>&amp;</a:t>
            </a:r>
            <a:r>
              <a:rPr lang="ko-KR" altLang="en-US" sz="2000">
                <a:solidFill>
                  <a:srgbClr val="326295"/>
                </a:solidFill>
              </a:rPr>
              <a:t> 알람 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8600" y="4896006"/>
            <a:ext cx="996039" cy="531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OWL</a:t>
            </a:r>
            <a:endParaRPr lang="en-US" altLang="ko-KR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0" presetID="12" presetClass="entr" presetSubtype="4" fill="hold" grpId="0" nodeType="clickEffect" mc:Ignorable="hp" hp:hslPresetID="16" hp:hslPresetSubtype="DirectionBottomToTop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89857" y="778157"/>
            <a:ext cx="2163808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Milestones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8571" y="1383891"/>
            <a:ext cx="10014857" cy="50604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포인트가 5개인 별 2"/>
          <p:cNvSpPr/>
          <p:nvPr/>
        </p:nvSpPr>
        <p:spPr>
          <a:xfrm>
            <a:off x="6520542" y="3091543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509656" y="4016829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6509655" y="496388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6520542" y="582385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8" presetClass="emph" presetSubtype="0" fill="hold" nodeType="click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8" presetClass="emph" presetSubtype="0" fill="hold" grpId="0" nodeType="withEffect" mc:Ignorable="hp" hp:hslPresetID="40" hp:hslPresetSubtype="DirectionNone" hp:hslDuration="2000" hp:hslTextDuration="20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352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Kanban Board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88571" y="1326873"/>
            <a:ext cx="9993085" cy="51020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25758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Issue - </a:t>
            </a:r>
            <a:r>
              <a:rPr lang="ko-KR" altLang="en-US">
                <a:solidFill>
                  <a:schemeClr val="bg1"/>
                </a:solidFill>
              </a:rPr>
              <a:t>회의록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2837" y="1282753"/>
            <a:ext cx="7665334" cy="516265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46449" y="2274849"/>
            <a:ext cx="3217200" cy="2598234"/>
          </a:xfrm>
          <a:prstGeom prst="straightConnector1">
            <a:avLst/>
          </a:prstGeom>
          <a:ln w="38100">
            <a:solidFill>
              <a:srgbClr val="32629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863649" y="1282753"/>
            <a:ext cx="5328351" cy="46735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42" presetClass="entr" presetSubtype="0" fill="hold" nodeType="clickEffect" mc:Ignorable="hp" hp:hslPresetID="15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0" presetID="2" presetClass="entr" presetSubtype="4" fill="hold" nodeType="withEffect" mc:Ignorable="hp" hp:hslPresetID="1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527565" y="773107"/>
            <a:ext cx="1211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버전 관리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59876" y="1451728"/>
            <a:ext cx="10812545" cy="474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37362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시나리오</a:t>
            </a:r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489857" y="778157"/>
            <a:ext cx="11446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시나리오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2018-10-06T07:20:02.000</dcterms:created>
  <dc:creator>na yeon kim</dc:creator>
  <dc:description/>
  <cp:keywords/>
  <cp:lastModifiedBy>USER</cp:lastModifiedBy>
  <dcterms:modified xsi:type="dcterms:W3CDTF">2020-02-10T05:37:01.955</dcterms:modified>
  <cp:revision>317</cp:revision>
  <dc:subject/>
  <dc:title>PowerPoint 프레젠테이션</dc:title>
</cp:coreProperties>
</file>